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>
        <p:scale>
          <a:sx n="113" d="100"/>
          <a:sy n="113" d="100"/>
        </p:scale>
        <p:origin x="968" y="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فخ الهجرة</a:t>
            </a:r>
          </a:p>
          <a:p>
            <a:pPr algn="ctr" rtl="1">
              <a:spcBef>
                <a:spcPts val="1200"/>
              </a:spcBef>
            </a:pPr>
            <a:r>
              <a:rPr sz="3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يكسب ومن يخسر؟ — ولماذا اللعب بالقواعد قد يكون الخطأ الأكبر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في ديناميكيات الهجرة والتحصيل الاقتصادي والاستراتيجيات الديموغرافية عبر أدوات نظرية اللعبة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استراتيجيتان للمهاجرين — أيهما يكسب؟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822960"/>
            <a:ext cx="5303520" cy="5029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0" y="914400"/>
            <a:ext cx="228600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الاندماج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914400"/>
            <a:ext cx="2377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 بقواعد البلد المضيف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46304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التفوق الدراسي وعدم الخروج عن النظام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011679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الحصول على وظيفة جيدة ودفع الضرائب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56032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تبنّي ثقافة البلد المضيف وقيمه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310896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تقليص الهوية الأصلية لصالح الاندماج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3657599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معدل إنجاب منخفض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0" y="4663440"/>
            <a:ext cx="4937760" cy="91440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النتيجة طويلة الأمد:</a:t>
            </a:r>
          </a:p>
          <a:p>
            <a:pPr algn="ctr" rtl="1">
              <a:spcBef>
                <a:spcPts val="400"/>
              </a:spcBef>
            </a:pPr>
            <a:r>
              <a:rPr sz="1200" b="0">
                <a:solidFill>
                  <a:srgbClr val="FFCC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دخل جيد، مكانة منخفضة، تمييز في سوق الزواج، اختفاء تدريجي في المجموع السكاني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822960"/>
            <a:ext cx="5303520" cy="50292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74720" y="914400"/>
            <a:ext cx="201168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التماسك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914400"/>
            <a:ext cx="2560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رفض اللعب بقواعد الآخرين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146304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التمسك بالهوية الدينية واللغوية والثقافية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011679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بناء شبكة مجتمعية داخلية متماسكة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256032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معدل إنجاب مرتفع كاستراتيجية ديموغرافية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10896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الحفاظ على الانتماء الجماعي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3657599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التوجه للسياسة حين يسمح الوزن الديموغرافي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4663440"/>
            <a:ext cx="4937760" cy="91440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النتيجة طويلة الأمد:</a:t>
            </a:r>
          </a:p>
          <a:p>
            <a:pPr algn="ctr" rtl="1">
              <a:spcBef>
                <a:spcPts val="400"/>
              </a:spcBef>
            </a:pPr>
            <a:r>
              <a:rPr sz="1200" b="0">
                <a:solidFill>
                  <a:srgbClr val="CCFF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دخل أقل في الجيل الأول، لكن قوة ديموغرافية تتنامى وتُغيّر موازين القوة في الجيل الثالث والرابع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6035040"/>
            <a:ext cx="10332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تحفظ: التحليل لا يساوي التوصية — نظرية اللعبة تصف الواقع كما هو، لا كما ينبغي أن يكون.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السابقة التاريخية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إحلال الشعوب — نمط متكرر منذ فجر التاريخ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الجينوم البشري وعلم الآثار يُثبتان أن إحلال المجموعات السكانية
تكرّر مئات المرات عبر التاريخ. ما يحدث اليوم امتداد لنمط قديم بأدوات مختلفة.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 موجات إحلال عبر التاريخ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97280"/>
            <a:ext cx="1033272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325880"/>
            <a:ext cx="640080" cy="6400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14300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بعد العصر الجليدي — الصيادون والمزارعون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55448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جاء المزارعون من الأناضول والهلال الخصيب بتقنية جديدة. أزاحوا الصيادين — لأن الزراعة تُطعم أضعاف ما يُطعمه الصيد.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51760"/>
            <a:ext cx="1033272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2880360"/>
            <a:ext cx="640080" cy="64008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69748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الرعاة الهندو-أوروبيون — الموجة الثالثة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310896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استأنسوا الخيل وطوّروا العربة والسلاح. الدراسات الجينية تُثبت أن رجال المزارعين الأوروبيين شبه اختفوا من الجينوم خلال قرنين.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206240"/>
            <a:ext cx="10332720" cy="13258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332720" y="4434840"/>
            <a:ext cx="640080" cy="64008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25196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القاعدة الثابتة — إحلال النخبة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66344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كل موجة: النساء والأطفال يُستوعبون جزئياً. لكن النخبة الذكورية للمجتمع القديم تُزاح كلياً. من يُمسك بقواعد اللعبة يتغير.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5760720"/>
            <a:ext cx="10332720" cy="6400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09728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 يُثبت أن الإحلال نمط حقيقي ومتكرر. لكنه أيضاً يُثبت أنه ليس مقضياً حين تُغيَّر الشروط.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الأصل التاريخي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أين جاء نظام الهجرة الحديث؟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الهجرة الحرة وحق الجنسية ظاهرة غير طبيعية تاريخياً.
النظام الحالي ولد في ظروف تاريخية محددة جداً.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وُلد نظام الهجرة الحديث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12344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188720"/>
            <a:ext cx="640080" cy="6400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78992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الحاجة إلى سكان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46304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بعد الاستقلال، واجهت أمريكا سكاناً قليلين وأرضاً شاسعة. الحل: فتح الباب لمهاجري أوروبا ليحلوا محل السكان الأصليين.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468880"/>
            <a:ext cx="10332720" cy="12344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2651760"/>
            <a:ext cx="640080" cy="64008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542032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بعد الحرب العالمية الثانية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92608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نصّبت نفسها كاتبةً لقواعد النظام الدولي. رسالتها لأوروبا: الانفتاح والتنوع والهجرة طريق الازدهار.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3931920"/>
            <a:ext cx="10332720" cy="12344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332720" y="4114800"/>
            <a:ext cx="640080" cy="6400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005072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الهجرة كأداة استخراج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38912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العولمة الأمريكية آلية لاستخراج المواهب البشرية. الأفضل والأذكى من كل دولة يُهاجرون ويُضيفون قيمتهم لاقتصادها.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5394960"/>
            <a:ext cx="103327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37160" rIns="36576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الهجرة المفتوحة ليست قيمة أبدية بل حادثة تاريخية.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والنظام الذي بُنيَ حينها يواجه اليوم ضغوطاً لم تُؤخذ في الحسبان حين وُضعت قواعده.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التوقعات الديموغرافية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الذي تتنبأ به نظرية اللعبة للعقود القادمة؟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استمرت الاتجاهات الحالية، تُقدّر الدراسات تغيرات جوهرية
في تركيبة السكان بحلول منتصف القرن الحادي والعشرين.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التحولات الديموغرافية المتوقعة بحلول ٢٠٥٠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05840"/>
            <a:ext cx="3474720" cy="2926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696807" y="1143000"/>
            <a:ext cx="2286000" cy="320040"/>
          </a:xfrm>
          <a:prstGeom prst="roundRect">
            <a:avLst/>
          </a:prstGeom>
          <a:solidFill>
            <a:srgbClr val="0069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السويد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554480"/>
            <a:ext cx="310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00696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٣٠٪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28600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تقدير نسبة المسلمين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407" y="2743200"/>
            <a:ext cx="31089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هجرة مرتفعة + إنجاب أعلى = تحول تدريجي مستدام.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8487" y="1005840"/>
            <a:ext cx="3474720" cy="2926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47767" y="1143000"/>
            <a:ext cx="2286000" cy="32004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فرنسا وبريطانيا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1554480"/>
            <a:ext cx="310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١٧٪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1367" y="228600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تقدير نسبة المسلمين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1367" y="2743200"/>
            <a:ext cx="31089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نسبة كافية للتأثير انتخابياً وثقافياً وتشريعياً.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9447" y="1005840"/>
            <a:ext cx="3474720" cy="2926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198727" y="1143000"/>
            <a:ext cx="2286000" cy="32004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327" y="1554480"/>
            <a:ext cx="310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2327" y="228600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البيض أقلية نسبية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2327" y="2743200"/>
            <a:ext cx="31089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النمو الأسرع عند اللاتينيين المتماسكين ثقافياً ولغوياً.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420624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العوامل التي تمنح المجموعات غير المندمجة ميزةً ديموغرافية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07527" y="4846320"/>
            <a:ext cx="3474720" cy="12801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90407" y="4937760"/>
            <a:ext cx="3108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التماسك الداخلي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0407" y="5303520"/>
            <a:ext cx="3108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الدين واللغة والثقافة المشتركة تُحوّل المجموعة إلى وحدة واحدة.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58487" y="4846320"/>
            <a:ext cx="3474720" cy="12801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41367" y="4937760"/>
            <a:ext cx="3108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الطاقة الديموغرافية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41367" y="5303520"/>
            <a:ext cx="3108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المجتمعات الشابة ذات الإنجاب المرتفع تحمل إرادة حيوية.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09447" y="4846320"/>
            <a:ext cx="3474720" cy="12801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2327" y="4937760"/>
            <a:ext cx="3108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الوحدة في مواجهة التهديد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2327" y="5303520"/>
            <a:ext cx="3108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الضغط الخارجي يُوحّد المجموعة بدلاً من تفكيكها.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الأصعب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ماذا يعني هذا للفرد؟ وهل الهجرة طبيعية أصلاً؟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الهجرة نفسها سلوك طبيعي للإنسان؟ وما الذي يُحرّكها في عصرنا؟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تتنبأ به نظرية اللعبة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1188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٩٩٪ من الناس يحملون دافعاً فطرياً نحو خدمة مجتمعهم الأصلي.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فكرة "انتقل حيث الفرصة أفضل" بناء أيديولوجي غربي أمريكي في أساسه.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46888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332720" y="2578608"/>
            <a:ext cx="548640" cy="5486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2578608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نموذج "اعمل واذهب إلى أمريكا" آيل إلى التلاشي. المنافسة أشد والقواعد تتغير بما لا يصب في مصلحة المهاجر المندمج.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47472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3584448"/>
            <a:ext cx="548640" cy="5486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3584448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الصراع الديموغرافي بين الأغلبيات والأقليات المتنامية سيتصاعد حدةً في أوروبا وأمريكا خلال العقود القادمة.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448056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332720" y="4590288"/>
            <a:ext cx="548640" cy="54864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4590288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 تراجع الهيمنة الأمريكية، ستسعى الدول المتصاعدة إلى استبقاء مواهبها بدلاً من السماح باستنزافها.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5486400"/>
            <a:ext cx="1033272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332720" y="5596128"/>
            <a:ext cx="548640" cy="54864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5596128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يضع قواعد اللعبة يكسبها. حين تتعدد القوى العالمية تتعدد القواعد — وتُصبح لعبة الهجرة أكثر تعقيداً.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بيانات الدخل والفوارق العرقية في أمريكا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مفارقة الرجل الآسيوي — اللعب بالقواعد والخسارة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استعارة الكازينو واللعب المضمون الخسارة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الاندماج مقابل استراتيجية التماسك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تنبؤات نظرية اللعبة للتحولات الديموغرافية القادمة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05156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0584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الفوارق الاقتصادية بين المهاجرين: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ترتبط بطبيعة الهجرة الانتقائية — من يأتي بمؤهلات عالية مقابل من يأتي هرباً من الفقر.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78308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92024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87452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مفارقة الآسيوي الشرقي: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أداء أكاديمي استثنائي لا يُترجم إلى مكانة اجتماعية — لأن المكانة تخضع لقواعد لعبة مختلفة.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65176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78892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74320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الكازينو: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يُدعى للعب في لعبة صممها غيره يحتاج أن يفهم أن القواعد مُصمَّمة لمصلحة صاحبها.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520439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657599"/>
            <a:ext cx="457200" cy="45720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611879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الاستراتيجية الديموغرافية: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التماسك الجماعي والإنجاب المرتفع يُنتجان قوةً ديموغرافية طويلة الأمد تفوق مكاسب الاندماج الفردي.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38912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526280"/>
            <a:ext cx="457200" cy="45720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48056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إحلال الشعوب نمط تاريخي: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الجينوم والتاريخ يُثبتان تكرار هذا النمط. ما يحدث اليوم امتداد لديناميكية قديمة بأدوات ديموغرافية.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52578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5394960"/>
            <a:ext cx="457200" cy="45720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34924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الهجرة الحرة ظاهرة تاريخية طارئة: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وُلدت لتلبية احتياجات الإمبراطورية الأمريكية الصاعدة، وتواجه اليوم ضغوطاً وجودية.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الرابع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فخ الهجرة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يكسب ومن يخسر؟ — ولماذا اللعب بالقواعد قد يكون الخطأ الأكبر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الأرقام تتكلم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فوارق الدخل بين المجموعات — ماذا تقول البيانات؟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الفوارق لا تُفسَّر بالجهد وحده، بل بمزيج من الهجرة الانتقائية
وطبيعة مؤهلات كل مجموعة وتاريخها في البلد المضيف.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فوارق الدخل بين المجموعات العرقية في أمريكا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636643"/>
              </p:ext>
            </p:extLst>
          </p:nvPr>
        </p:nvGraphicFramePr>
        <p:xfrm>
          <a:off x="457200" y="1005840"/>
          <a:ext cx="11247120" cy="457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7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المجموعة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 dirty="0" err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الأداء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الاقتصادي</a:t>
                      </a:r>
                      <a:endParaRPr sz="1400" b="1" dirty="0">
                        <a:solidFill>
                          <a:srgbClr val="FFFFFF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تفسير نظرية اللعبة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الهنود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الأعلى دخلاً — مهندسون وأطباء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هجرة انتقائية: فقط من اجتاز المنظومة التنافسية يصل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شرق آسيا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أعلى من المتوسط — تفوق أكاديمي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ثقافة تُقدّر التعليم بوصفه مسار التحرك الوحيد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B8860B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البيض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المتوسط — الأغلبية والمرجع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يضعون قواعد اللعبة وفق مصالحهم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اللاتينيون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أدنى من المتوسط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هجرة مدفوعة بالفقر والقرب الجغرافي لا بالانتقاء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C62828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السود الأمريكيون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الأدنى تاريخياً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إرث</a:t>
                      </a:r>
                      <a:r>
                        <a:rPr sz="1200" dirty="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الاسترقاق</a:t>
                      </a:r>
                      <a:r>
                        <a:rPr sz="1200" dirty="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وحرمان</a:t>
                      </a:r>
                      <a:r>
                        <a:rPr sz="1200" dirty="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أجيال</a:t>
                      </a:r>
                      <a:r>
                        <a:rPr sz="1200" dirty="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من </a:t>
                      </a:r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رأس</a:t>
                      </a:r>
                      <a:r>
                        <a:rPr sz="1200" dirty="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المال</a:t>
                      </a:r>
                      <a:r>
                        <a:rPr sz="1200" dirty="0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6B6354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الأولي</a:t>
                      </a:r>
                      <a:endParaRPr sz="1200" dirty="0">
                        <a:solidFill>
                          <a:srgbClr val="6B6354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5760720"/>
            <a:ext cx="1033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مؤشر بيزا: شرق آسيا يتصدر القائمة — أمريكا اللاتينية وأفريقيا والشرق الأوسط في المراتب الأدنى.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الكبرى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الرجل الآسيوي الشرقي — يفعل كل شيء صحيح ويخسر المكانة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كان الآسيويون يتصدرون التحصيل الأكاديمي ويحصلون على أعلى الدرجات
ويلتحقون بأرقى الجامعات — فلماذا لا يُهيمنون على المجتمع الأمريكي؟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— ما يفعله الرجل الآسيوي الشرقي في أمريكا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914400"/>
            <a:ext cx="5303520" cy="3840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5120" y="1051560"/>
            <a:ext cx="4754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يُحققه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60020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أعلى درجات في المدرسة والجامعة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14884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التحاق بأرقى الجامعات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69748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وظيفة ذات دخل مرتفع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324612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لا جرائم ولا إعانات حكومية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379476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مساهم فعلي في الاقتصاد والضرائب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914400"/>
            <a:ext cx="5303520" cy="3840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" y="1051560"/>
            <a:ext cx="4754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يفتقده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60020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نادراً ما يصل إلى مناصب الرئاسة التنفيذية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14884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مكانة اجتماعية أدنى مما يوحي به دخله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69748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٧٥٪ من الرجال دون ٢٥ عاماً عُزّاب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24612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أقل المجموعات جاذبيةً في سوق الزواج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79476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يُعاني "السقف الزجاجي" في السلم المؤسسي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5029200"/>
            <a:ext cx="11247120" cy="11887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الخلاصة الصادمة: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بيانات المواعدة تكشف أن المرأة البيضاء تحتاج أن يُدخل الرجل الآسيوي ٣٠٠,٠٠٠$ سنوياً لتبدو له جاذبيةً مساوية لرجل أبيض يُدخل ٦٢,٠٠٠$.</a:t>
            </a:r>
          </a:p>
          <a:p>
            <a:pPr algn="ctr" rtl="1">
              <a:spcBef>
                <a:spcPts val="6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يجب أن تكون جراحاً أو محامياً بارزاً لتنافس المتوسط من غيرك.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استعارة جوهرية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الكازينو — لماذا اللعب بالقواعد يعني الخسارة المضمونة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يضع قواعد اللعبة يكسبها دائماً.
الاندماج الكامل واتباع القواعد يعني تقديم طاقتك لمن وضع القواعد.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استعارة الكازينو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645920"/>
            <a:ext cx="9418320" cy="20116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الكازينو يدعوك بابتسامة ويُرحّب بك بحفاوة — لأنه واثق أنك ستخسر.</a:t>
            </a:r>
          </a:p>
          <a:p>
            <a:pPr algn="ctr" rtl="1">
              <a:spcBef>
                <a:spcPts val="1600"/>
              </a:spcBef>
            </a:pPr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لو كانت اللعبة عادلة لأُفلس الكازينو.</a:t>
            </a:r>
          </a:p>
          <a:p>
            <a:pPr algn="ctr" rtl="1">
              <a:spcBef>
                <a:spcPts val="1000"/>
              </a:spcBef>
            </a:pPr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 مُصمَّمة هندسياً لمصلحة صاحبها.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4114800"/>
            <a:ext cx="9418320" cy="13716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2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دعاك أحد للعب لعبته، لا تقبل اللعب بقواعده — فاللعبة مُعدَّة لخسارتك.</a:t>
            </a:r>
          </a:p>
          <a:p>
            <a:pPr algn="ctr" rtl="1">
              <a:spcBef>
                <a:spcPts val="1000"/>
              </a:spcBef>
            </a:pPr>
            <a:r>
              <a:rPr sz="2000" b="0">
                <a:solidFill>
                  <a:srgbClr val="123A1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لو كانت عادلة ما كانوا احتاجوا لدعوتك.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14800" y="5669280"/>
            <a:ext cx="3931920" cy="4114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القانون الأساسي في نظرية اللعبة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الاستراتيجيتان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الاندماج في مواجهة التماسك — من يكسب على المدى البعيد؟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مقارنة بين استراتيجيتين يسلكهما المهاجرون
من منظور نظرية اللعبة الصرفة.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1280</Words>
  <Application>Microsoft Macintosh PowerPoint</Application>
  <PresentationFormat>Widescreen</PresentationFormat>
  <Paragraphs>184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2026-03-13T17:17:45Z</dcterms:modified>
  <cp:category/>
</cp:coreProperties>
</file>